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257" r:id="rId3"/>
    <p:sldId id="269"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4E586AF-02CF-4433-B185-040AE297AAE2}" type="datetimeFigureOut">
              <a:rPr lang="en-US" smtClean="0"/>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DA1E9-2349-46F8-B7B1-F6AD99EBABC9}" type="slidenum">
              <a:rPr lang="en-US" smtClean="0"/>
              <a:t>‹#›</a:t>
            </a:fld>
            <a:endParaRPr lang="en-US"/>
          </a:p>
        </p:txBody>
      </p:sp>
    </p:spTree>
    <p:extLst>
      <p:ext uri="{BB962C8B-B14F-4D97-AF65-F5344CB8AC3E}">
        <p14:creationId xmlns:p14="http://schemas.microsoft.com/office/powerpoint/2010/main" val="554507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4E586AF-02CF-4433-B185-040AE297AAE2}" type="datetimeFigureOut">
              <a:rPr lang="en-US" smtClean="0"/>
              <a:t>10/24/2017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DDA1E9-2349-46F8-B7B1-F6AD99EBABC9}" type="slidenum">
              <a:rPr lang="en-US" smtClean="0"/>
              <a:t>‹#›</a:t>
            </a:fld>
            <a:endParaRPr lang="en-US"/>
          </a:p>
        </p:txBody>
      </p:sp>
    </p:spTree>
    <p:extLst>
      <p:ext uri="{BB962C8B-B14F-4D97-AF65-F5344CB8AC3E}">
        <p14:creationId xmlns:p14="http://schemas.microsoft.com/office/powerpoint/2010/main" val="1824253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B4E586AF-02CF-4433-B185-040AE297AAE2}" type="datetimeFigureOut">
              <a:rPr lang="en-US" smtClean="0"/>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DA1E9-2349-46F8-B7B1-F6AD99EBABC9}" type="slidenum">
              <a:rPr lang="en-US" smtClean="0"/>
              <a:t>‹#›</a:t>
            </a:fld>
            <a:endParaRPr lang="en-US"/>
          </a:p>
        </p:txBody>
      </p:sp>
    </p:spTree>
    <p:extLst>
      <p:ext uri="{BB962C8B-B14F-4D97-AF65-F5344CB8AC3E}">
        <p14:creationId xmlns:p14="http://schemas.microsoft.com/office/powerpoint/2010/main" val="19245299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B4E586AF-02CF-4433-B185-040AE297AAE2}" type="datetimeFigureOut">
              <a:rPr lang="en-US" smtClean="0"/>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DA1E9-2349-46F8-B7B1-F6AD99EBABC9}"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a:t>”</a:t>
            </a:r>
          </a:p>
        </p:txBody>
      </p:sp>
    </p:spTree>
    <p:extLst>
      <p:ext uri="{BB962C8B-B14F-4D97-AF65-F5344CB8AC3E}">
        <p14:creationId xmlns:p14="http://schemas.microsoft.com/office/powerpoint/2010/main" val="35476984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4E586AF-02CF-4433-B185-040AE297AAE2}" type="datetimeFigureOut">
              <a:rPr lang="en-US" smtClean="0"/>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DA1E9-2349-46F8-B7B1-F6AD99EBABC9}" type="slidenum">
              <a:rPr lang="en-US" smtClean="0"/>
              <a:t>‹#›</a:t>
            </a:fld>
            <a:endParaRPr lang="en-US"/>
          </a:p>
        </p:txBody>
      </p:sp>
    </p:spTree>
    <p:extLst>
      <p:ext uri="{BB962C8B-B14F-4D97-AF65-F5344CB8AC3E}">
        <p14:creationId xmlns:p14="http://schemas.microsoft.com/office/powerpoint/2010/main" val="28385642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4E586AF-02CF-4433-B185-040AE297AAE2}" type="datetimeFigureOut">
              <a:rPr lang="en-US" smtClean="0"/>
              <a:t>10/24/2017</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DA1E9-2349-46F8-B7B1-F6AD99EBABC9}" type="slidenum">
              <a:rPr lang="en-US" smtClean="0"/>
              <a:t>‹#›</a:t>
            </a:fld>
            <a:endParaRPr lang="en-US"/>
          </a:p>
        </p:txBody>
      </p:sp>
    </p:spTree>
    <p:extLst>
      <p:ext uri="{BB962C8B-B14F-4D97-AF65-F5344CB8AC3E}">
        <p14:creationId xmlns:p14="http://schemas.microsoft.com/office/powerpoint/2010/main" val="27912573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4E586AF-02CF-4433-B185-040AE297AAE2}" type="datetimeFigureOut">
              <a:rPr lang="en-US" smtClean="0"/>
              <a:t>10/24/2017</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DA1E9-2349-46F8-B7B1-F6AD99EBABC9}" type="slidenum">
              <a:rPr lang="en-US" smtClean="0"/>
              <a:t>‹#›</a:t>
            </a:fld>
            <a:endParaRPr lang="en-US"/>
          </a:p>
        </p:txBody>
      </p:sp>
    </p:spTree>
    <p:extLst>
      <p:ext uri="{BB962C8B-B14F-4D97-AF65-F5344CB8AC3E}">
        <p14:creationId xmlns:p14="http://schemas.microsoft.com/office/powerpoint/2010/main" val="28292885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E586AF-02CF-4433-B185-040AE297AAE2}" type="datetimeFigureOut">
              <a:rPr lang="en-US" smtClean="0"/>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DA1E9-2349-46F8-B7B1-F6AD99EBABC9}" type="slidenum">
              <a:rPr lang="en-US" smtClean="0"/>
              <a:t>‹#›</a:t>
            </a:fld>
            <a:endParaRPr lang="en-US"/>
          </a:p>
        </p:txBody>
      </p:sp>
    </p:spTree>
    <p:extLst>
      <p:ext uri="{BB962C8B-B14F-4D97-AF65-F5344CB8AC3E}">
        <p14:creationId xmlns:p14="http://schemas.microsoft.com/office/powerpoint/2010/main" val="22637492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E586AF-02CF-4433-B185-040AE297AAE2}" type="datetimeFigureOut">
              <a:rPr lang="en-US" smtClean="0"/>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DA1E9-2349-46F8-B7B1-F6AD99EBABC9}" type="slidenum">
              <a:rPr lang="en-US" smtClean="0"/>
              <a:t>‹#›</a:t>
            </a:fld>
            <a:endParaRPr lang="en-US"/>
          </a:p>
        </p:txBody>
      </p:sp>
    </p:spTree>
    <p:extLst>
      <p:ext uri="{BB962C8B-B14F-4D97-AF65-F5344CB8AC3E}">
        <p14:creationId xmlns:p14="http://schemas.microsoft.com/office/powerpoint/2010/main" val="1787350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p>
            <a:fld id="{B4E586AF-02CF-4433-B185-040AE297AAE2}" type="datetimeFigureOut">
              <a:rPr lang="en-US" smtClean="0"/>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DA1E9-2349-46F8-B7B1-F6AD99EBABC9}" type="slidenum">
              <a:rPr lang="en-US" smtClean="0"/>
              <a:t>‹#›</a:t>
            </a:fld>
            <a:endParaRPr lang="en-US"/>
          </a:p>
        </p:txBody>
      </p:sp>
    </p:spTree>
    <p:extLst>
      <p:ext uri="{BB962C8B-B14F-4D97-AF65-F5344CB8AC3E}">
        <p14:creationId xmlns:p14="http://schemas.microsoft.com/office/powerpoint/2010/main" val="786243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4E586AF-02CF-4433-B185-040AE297AAE2}" type="datetimeFigureOut">
              <a:rPr lang="en-US" smtClean="0"/>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DA1E9-2349-46F8-B7B1-F6AD99EBABC9}" type="slidenum">
              <a:rPr lang="en-US" smtClean="0"/>
              <a:t>‹#›</a:t>
            </a:fld>
            <a:endParaRPr lang="en-US"/>
          </a:p>
        </p:txBody>
      </p:sp>
    </p:spTree>
    <p:extLst>
      <p:ext uri="{BB962C8B-B14F-4D97-AF65-F5344CB8AC3E}">
        <p14:creationId xmlns:p14="http://schemas.microsoft.com/office/powerpoint/2010/main" val="4126534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4E586AF-02CF-4433-B185-040AE297AAE2}" type="datetimeFigureOut">
              <a:rPr lang="en-US" smtClean="0"/>
              <a:t>10/24/2017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DDA1E9-2349-46F8-B7B1-F6AD99EBABC9}" type="slidenum">
              <a:rPr lang="en-US" smtClean="0"/>
              <a:t>‹#›</a:t>
            </a:fld>
            <a:endParaRPr lang="en-US"/>
          </a:p>
        </p:txBody>
      </p:sp>
    </p:spTree>
    <p:extLst>
      <p:ext uri="{BB962C8B-B14F-4D97-AF65-F5344CB8AC3E}">
        <p14:creationId xmlns:p14="http://schemas.microsoft.com/office/powerpoint/2010/main" val="4291591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4E586AF-02CF-4433-B185-040AE297AAE2}" type="datetimeFigureOut">
              <a:rPr lang="en-US" smtClean="0"/>
              <a:t>10/24/2017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DDA1E9-2349-46F8-B7B1-F6AD99EBABC9}" type="slidenum">
              <a:rPr lang="en-US" smtClean="0"/>
              <a:t>‹#›</a:t>
            </a:fld>
            <a:endParaRPr lang="en-US"/>
          </a:p>
        </p:txBody>
      </p:sp>
    </p:spTree>
    <p:extLst>
      <p:ext uri="{BB962C8B-B14F-4D97-AF65-F5344CB8AC3E}">
        <p14:creationId xmlns:p14="http://schemas.microsoft.com/office/powerpoint/2010/main" val="3316356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Date Placeholder 2"/>
          <p:cNvSpPr>
            <a:spLocks noGrp="1"/>
          </p:cNvSpPr>
          <p:nvPr>
            <p:ph type="dt" sz="half" idx="10"/>
          </p:nvPr>
        </p:nvSpPr>
        <p:spPr/>
        <p:txBody>
          <a:bodyPr/>
          <a:lstStyle/>
          <a:p>
            <a:fld id="{B4E586AF-02CF-4433-B185-040AE297AAE2}" type="datetimeFigureOut">
              <a:rPr lang="en-US" smtClean="0"/>
              <a:t>10/24/2017</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86DDA1E9-2349-46F8-B7B1-F6AD99EBABC9}" type="slidenum">
              <a:rPr lang="en-US" smtClean="0"/>
              <a:t>‹#›</a:t>
            </a:fld>
            <a:endParaRPr lang="en-US"/>
          </a:p>
        </p:txBody>
      </p:sp>
    </p:spTree>
    <p:extLst>
      <p:ext uri="{BB962C8B-B14F-4D97-AF65-F5344CB8AC3E}">
        <p14:creationId xmlns:p14="http://schemas.microsoft.com/office/powerpoint/2010/main" val="197727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4E586AF-02CF-4433-B185-040AE297AAE2}" type="datetimeFigureOut">
              <a:rPr lang="en-US" smtClean="0"/>
              <a:t>10/24/2017</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86DDA1E9-2349-46F8-B7B1-F6AD99EBABC9}" type="slidenum">
              <a:rPr lang="en-US" smtClean="0"/>
              <a:t>‹#›</a:t>
            </a:fld>
            <a:endParaRPr lang="en-US"/>
          </a:p>
        </p:txBody>
      </p:sp>
    </p:spTree>
    <p:extLst>
      <p:ext uri="{BB962C8B-B14F-4D97-AF65-F5344CB8AC3E}">
        <p14:creationId xmlns:p14="http://schemas.microsoft.com/office/powerpoint/2010/main" val="2475811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B4E586AF-02CF-4433-B185-040AE297AAE2}" type="datetimeFigureOut">
              <a:rPr lang="en-US" smtClean="0"/>
              <a:t>10/24/2017</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86DDA1E9-2349-46F8-B7B1-F6AD99EBABC9}" type="slidenum">
              <a:rPr lang="en-US" smtClean="0"/>
              <a:t>‹#›</a:t>
            </a:fld>
            <a:endParaRPr lang="en-US"/>
          </a:p>
        </p:txBody>
      </p:sp>
    </p:spTree>
    <p:extLst>
      <p:ext uri="{BB962C8B-B14F-4D97-AF65-F5344CB8AC3E}">
        <p14:creationId xmlns:p14="http://schemas.microsoft.com/office/powerpoint/2010/main" val="4139853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4E586AF-02CF-4433-B185-040AE297AAE2}" type="datetimeFigureOut">
              <a:rPr lang="en-US" smtClean="0"/>
              <a:t>10/24/2017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DDA1E9-2349-46F8-B7B1-F6AD99EBABC9}" type="slidenum">
              <a:rPr lang="en-US" smtClean="0"/>
              <a:t>‹#›</a:t>
            </a:fld>
            <a:endParaRPr lang="en-US"/>
          </a:p>
        </p:txBody>
      </p:sp>
    </p:spTree>
    <p:extLst>
      <p:ext uri="{BB962C8B-B14F-4D97-AF65-F5344CB8AC3E}">
        <p14:creationId xmlns:p14="http://schemas.microsoft.com/office/powerpoint/2010/main" val="4286470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4E586AF-02CF-4433-B185-040AE297AAE2}" type="datetimeFigureOut">
              <a:rPr lang="en-US" smtClean="0"/>
              <a:t>10/24/2017</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86DDA1E9-2349-46F8-B7B1-F6AD99EBABC9}" type="slidenum">
              <a:rPr lang="en-US" smtClean="0"/>
              <a:t>‹#›</a:t>
            </a:fld>
            <a:endParaRPr lang="en-US"/>
          </a:p>
        </p:txBody>
      </p:sp>
    </p:spTree>
    <p:extLst>
      <p:ext uri="{BB962C8B-B14F-4D97-AF65-F5344CB8AC3E}">
        <p14:creationId xmlns:p14="http://schemas.microsoft.com/office/powerpoint/2010/main" val="3997171494"/>
      </p:ext>
    </p:extLst>
  </p:cSld>
  <p:clrMap bg1="dk1" tx1="lt1" bg2="dk2" tx2="lt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 id="214748377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Fahrenheit 451</a:t>
            </a:r>
          </a:p>
        </p:txBody>
      </p:sp>
      <p:sp>
        <p:nvSpPr>
          <p:cNvPr id="3" name="Subtitle 2"/>
          <p:cNvSpPr>
            <a:spLocks noGrp="1"/>
          </p:cNvSpPr>
          <p:nvPr>
            <p:ph type="subTitle" idx="1"/>
          </p:nvPr>
        </p:nvSpPr>
        <p:spPr/>
        <p:txBody>
          <a:bodyPr/>
          <a:lstStyle/>
          <a:p>
            <a:r>
              <a:rPr lang="en-US"/>
              <a:t>By: Ray Bradbury</a:t>
            </a:r>
          </a:p>
        </p:txBody>
      </p:sp>
    </p:spTree>
    <p:extLst>
      <p:ext uri="{BB962C8B-B14F-4D97-AF65-F5344CB8AC3E}">
        <p14:creationId xmlns:p14="http://schemas.microsoft.com/office/powerpoint/2010/main" val="9447717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Compare novel to another novel </a:t>
            </a:r>
          </a:p>
        </p:txBody>
      </p:sp>
      <p:sp>
        <p:nvSpPr>
          <p:cNvPr id="3" name="Content Placeholder 2"/>
          <p:cNvSpPr>
            <a:spLocks noGrp="1"/>
          </p:cNvSpPr>
          <p:nvPr>
            <p:ph idx="1"/>
          </p:nvPr>
        </p:nvSpPr>
        <p:spPr/>
        <p:txBody>
          <a:bodyPr vert="horz" lIns="91440" tIns="45720" rIns="91440" bIns="45720" rtlCol="0" anchor="t">
            <a:normAutofit/>
          </a:bodyPr>
          <a:lstStyle/>
          <a:p>
            <a:r>
              <a:rPr lang="en-US"/>
              <a:t>Fahrenheit 451 is like the book Pump Six and Other stories. There the same because they are both dystopian novels. These books both deal with social criticism by the things they do. Like how Fahrenheit 451 gets social criticism with the burning of books. They both also take place in the future. </a:t>
            </a:r>
          </a:p>
        </p:txBody>
      </p:sp>
    </p:spTree>
    <p:extLst>
      <p:ext uri="{BB962C8B-B14F-4D97-AF65-F5344CB8AC3E}">
        <p14:creationId xmlns:p14="http://schemas.microsoft.com/office/powerpoint/2010/main" val="3311300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Most impactful signpost</a:t>
            </a:r>
          </a:p>
        </p:txBody>
      </p:sp>
      <p:sp>
        <p:nvSpPr>
          <p:cNvPr id="3" name="Content Placeholder 2"/>
          <p:cNvSpPr>
            <a:spLocks noGrp="1"/>
          </p:cNvSpPr>
          <p:nvPr>
            <p:ph idx="1"/>
          </p:nvPr>
        </p:nvSpPr>
        <p:spPr/>
        <p:txBody>
          <a:bodyPr vert="horz" lIns="91440" tIns="45720" rIns="91440" bIns="45720" rtlCol="0" anchor="t">
            <a:normAutofit/>
          </a:bodyPr>
          <a:lstStyle/>
          <a:p>
            <a:r>
              <a:rPr lang="en-US"/>
              <a:t>The most impactful signpost of Fahrenheit 451is the Aha moment when Guy Montag realizes that burning books is not a good thing to do. That signpost changed the whole book. </a:t>
            </a:r>
          </a:p>
        </p:txBody>
      </p:sp>
    </p:spTree>
    <p:extLst>
      <p:ext uri="{BB962C8B-B14F-4D97-AF65-F5344CB8AC3E}">
        <p14:creationId xmlns:p14="http://schemas.microsoft.com/office/powerpoint/2010/main" val="2997305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Conclusion </a:t>
            </a:r>
          </a:p>
        </p:txBody>
      </p:sp>
      <p:sp>
        <p:nvSpPr>
          <p:cNvPr id="3" name="Content Placeholder 2"/>
          <p:cNvSpPr>
            <a:spLocks noGrp="1"/>
          </p:cNvSpPr>
          <p:nvPr>
            <p:ph idx="1"/>
          </p:nvPr>
        </p:nvSpPr>
        <p:spPr/>
        <p:txBody>
          <a:bodyPr vert="horz" lIns="91440" tIns="45720" rIns="91440" bIns="45720" rtlCol="0" anchor="t">
            <a:normAutofit/>
          </a:bodyPr>
          <a:lstStyle/>
          <a:p>
            <a:r>
              <a:rPr lang="en-US"/>
              <a:t>Montag escapes the city, Which the city has been destroyed by bombs. Everyone has mostly died. He joins with a group of survivors to rebuild and hopes to be like them. He wants to build with the knowledge he has gained. This novel is important because it gives a good meaning which is "You don’t have to burn books to destroy a culture." I would recommend this book to people who like books that take place in the future and like action.</a:t>
            </a:r>
          </a:p>
        </p:txBody>
      </p:sp>
    </p:spTree>
    <p:extLst>
      <p:ext uri="{BB962C8B-B14F-4D97-AF65-F5344CB8AC3E}">
        <p14:creationId xmlns:p14="http://schemas.microsoft.com/office/powerpoint/2010/main" val="3581012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Summary</a:t>
            </a:r>
          </a:p>
        </p:txBody>
      </p:sp>
      <p:sp>
        <p:nvSpPr>
          <p:cNvPr id="3" name="Content Placeholder 2"/>
          <p:cNvSpPr>
            <a:spLocks noGrp="1"/>
          </p:cNvSpPr>
          <p:nvPr>
            <p:ph idx="1"/>
          </p:nvPr>
        </p:nvSpPr>
        <p:spPr/>
        <p:txBody>
          <a:bodyPr vert="horz" lIns="91440" tIns="45720" rIns="91440" bIns="45720" rtlCol="0" anchor="t">
            <a:normAutofit/>
          </a:bodyPr>
          <a:lstStyle/>
          <a:p>
            <a:r>
              <a:rPr lang="en-US"/>
              <a:t>Fahrenheit 451 takes place in the near future. The main character is Guy Montag is a Firefighter that burns books for a living. His wife is Mildred who watches television all day. He meets his neighbor a young  lady named Clarisse they grow and starts a friendship with each other. Clarisse  introduces him to the past who didn’t live in fear. They see the world through the ideas of the books. They banned all the reading material. Later in the book he realizes what he has been doing was wrong and not a good thing to do. </a:t>
            </a:r>
          </a:p>
        </p:txBody>
      </p:sp>
    </p:spTree>
    <p:extLst>
      <p:ext uri="{BB962C8B-B14F-4D97-AF65-F5344CB8AC3E}">
        <p14:creationId xmlns:p14="http://schemas.microsoft.com/office/powerpoint/2010/main" val="4109178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extLst/>
          </a:blip>
          <a:stretch/>
        </a:blipFill>
        <a:effectLst/>
      </p:bgPr>
    </p:bg>
    <p:spTree>
      <p:nvGrpSpPr>
        <p:cNvPr id="1" name=""/>
        <p:cNvGrpSpPr/>
        <p:nvPr/>
      </p:nvGrpSpPr>
      <p:grpSpPr>
        <a:xfrm>
          <a:off x="0" y="0"/>
          <a:ext cx="0" cy="0"/>
          <a:chOff x="0" y="0"/>
          <a:chExt cx="0" cy="0"/>
        </a:xfrm>
      </p:grpSpPr>
      <p:pic>
        <p:nvPicPr>
          <p:cNvPr id="2" name="Picture 2" descr="Graphic Organizers - Fundamentals of Story">
            <a:extLst>
              <a:ext uri="{FF2B5EF4-FFF2-40B4-BE49-F238E27FC236}">
                <a16:creationId xmlns:a16="http://schemas.microsoft.com/office/drawing/2014/main" id="{20FA8BD9-AC4F-4385-909A-FCA84514BB4B}"/>
              </a:ext>
            </a:extLst>
          </p:cNvPr>
          <p:cNvPicPr>
            <a:picLocks noChangeAspect="1"/>
          </p:cNvPicPr>
          <p:nvPr/>
        </p:nvPicPr>
        <p:blipFill>
          <a:blip r:embed="rId3"/>
          <a:stretch>
            <a:fillRect/>
          </a:stretch>
        </p:blipFill>
        <p:spPr>
          <a:xfrm>
            <a:off x="542779" y="1066800"/>
            <a:ext cx="10905066" cy="4934542"/>
          </a:xfrm>
          <a:prstGeom prst="rect">
            <a:avLst/>
          </a:prstGeom>
        </p:spPr>
      </p:pic>
      <p:sp>
        <p:nvSpPr>
          <p:cNvPr id="9" name="Rectangle 8">
            <a:extLst>
              <a:ext uri="{FF2B5EF4-FFF2-40B4-BE49-F238E27FC236}">
                <a16:creationId xmlns:a16="http://schemas.microsoft.com/office/drawing/2014/main" id="{9A6C928E-4252-4F33-8C34-E50A12A3170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5" name="TextBox 4">
            <a:extLst>
              <a:ext uri="{FF2B5EF4-FFF2-40B4-BE49-F238E27FC236}">
                <a16:creationId xmlns:a16="http://schemas.microsoft.com/office/drawing/2014/main" id="{11C23839-513A-427B-9F2D-736E701C5C6A}"/>
              </a:ext>
            </a:extLst>
          </p:cNvPr>
          <p:cNvSpPr txBox="1"/>
          <p:nvPr/>
        </p:nvSpPr>
        <p:spPr>
          <a:xfrm rot="-60000">
            <a:off x="4942149" y="5276850"/>
            <a:ext cx="2743200" cy="45720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t>Click to add text</a:t>
            </a:r>
          </a:p>
        </p:txBody>
      </p:sp>
      <p:sp>
        <p:nvSpPr>
          <p:cNvPr id="3" name="TextBox 2">
            <a:extLst>
              <a:ext uri="{FF2B5EF4-FFF2-40B4-BE49-F238E27FC236}">
                <a16:creationId xmlns:a16="http://schemas.microsoft.com/office/drawing/2014/main" id="{AF2836AD-61F4-446A-BC1F-9C3CD5D19BF3}"/>
              </a:ext>
            </a:extLst>
          </p:cNvPr>
          <p:cNvSpPr txBox="1"/>
          <p:nvPr/>
        </p:nvSpPr>
        <p:spPr>
          <a:xfrm>
            <a:off x="790363" y="4859989"/>
            <a:ext cx="3880940" cy="646331"/>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a:t>Guy is a fireman who burns books as a living. He enjoys burning books. But in the dystopian society </a:t>
            </a:r>
            <a:r>
              <a:rPr lang="en-US" sz="1200" err="1"/>
              <a:t>reveled</a:t>
            </a:r>
            <a:r>
              <a:rPr lang="en-US" sz="1200"/>
              <a:t> that the fact the books are outlawed.</a:t>
            </a:r>
          </a:p>
        </p:txBody>
      </p:sp>
      <p:sp>
        <p:nvSpPr>
          <p:cNvPr id="6" name="TextBox 5">
            <a:extLst>
              <a:ext uri="{FF2B5EF4-FFF2-40B4-BE49-F238E27FC236}">
                <a16:creationId xmlns:a16="http://schemas.microsoft.com/office/drawing/2014/main" id="{CDA98759-7069-4693-A0CA-CE3E15E95A8C}"/>
              </a:ext>
            </a:extLst>
          </p:cNvPr>
          <p:cNvSpPr txBox="1"/>
          <p:nvPr/>
        </p:nvSpPr>
        <p:spPr>
          <a:xfrm>
            <a:off x="1789113" y="2582711"/>
            <a:ext cx="3430587" cy="1015663"/>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a:t>Montag meets Clarisse and starts a friendship with her. Montag watches the woman die for her literature and gets traumatized. Montag meets Faber and hatches a plot.  </a:t>
            </a:r>
          </a:p>
        </p:txBody>
      </p:sp>
      <p:sp>
        <p:nvSpPr>
          <p:cNvPr id="7" name="TextBox 6">
            <a:extLst>
              <a:ext uri="{FF2B5EF4-FFF2-40B4-BE49-F238E27FC236}">
                <a16:creationId xmlns:a16="http://schemas.microsoft.com/office/drawing/2014/main" id="{3D7D7C05-8ADA-483B-8EA0-B93A4252A1B2}"/>
              </a:ext>
            </a:extLst>
          </p:cNvPr>
          <p:cNvSpPr txBox="1"/>
          <p:nvPr/>
        </p:nvSpPr>
        <p:spPr>
          <a:xfrm>
            <a:off x="6446696" y="1247775"/>
            <a:ext cx="2743200" cy="646331"/>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a:t>Montag confronts Beatty who takes him to his house and burns it down.</a:t>
            </a:r>
          </a:p>
        </p:txBody>
      </p:sp>
      <p:sp>
        <p:nvSpPr>
          <p:cNvPr id="8" name="TextBox 7">
            <a:extLst>
              <a:ext uri="{FF2B5EF4-FFF2-40B4-BE49-F238E27FC236}">
                <a16:creationId xmlns:a16="http://schemas.microsoft.com/office/drawing/2014/main" id="{D06C5634-C0EE-4AF3-9A2B-3BA3A8D0D90F}"/>
              </a:ext>
            </a:extLst>
          </p:cNvPr>
          <p:cNvSpPr txBox="1"/>
          <p:nvPr/>
        </p:nvSpPr>
        <p:spPr>
          <a:xfrm>
            <a:off x="7522732" y="2259030"/>
            <a:ext cx="2743200" cy="646331"/>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a:t>Montag escapes and flees to Faber's house. The city is bombed and Montag's wife dies.</a:t>
            </a:r>
          </a:p>
        </p:txBody>
      </p:sp>
      <p:sp>
        <p:nvSpPr>
          <p:cNvPr id="10" name="TextBox 9">
            <a:extLst>
              <a:ext uri="{FF2B5EF4-FFF2-40B4-BE49-F238E27FC236}">
                <a16:creationId xmlns:a16="http://schemas.microsoft.com/office/drawing/2014/main" id="{B32CEB11-FE55-4FD1-9150-0B234C090E55}"/>
              </a:ext>
            </a:extLst>
          </p:cNvPr>
          <p:cNvSpPr txBox="1"/>
          <p:nvPr/>
        </p:nvSpPr>
        <p:spPr>
          <a:xfrm>
            <a:off x="7979810" y="3533645"/>
            <a:ext cx="3361227" cy="646331"/>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a:t>Montag and the old men return to the city they once all escaped from and aim to reshape it.</a:t>
            </a:r>
          </a:p>
        </p:txBody>
      </p:sp>
    </p:spTree>
    <p:extLst>
      <p:ext uri="{BB962C8B-B14F-4D97-AF65-F5344CB8AC3E}">
        <p14:creationId xmlns:p14="http://schemas.microsoft.com/office/powerpoint/2010/main" val="4142048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Setting &amp; Tone </a:t>
            </a:r>
          </a:p>
        </p:txBody>
      </p:sp>
      <p:sp>
        <p:nvSpPr>
          <p:cNvPr id="3" name="Content Placeholder 2"/>
          <p:cNvSpPr>
            <a:spLocks noGrp="1"/>
          </p:cNvSpPr>
          <p:nvPr>
            <p:ph idx="1"/>
          </p:nvPr>
        </p:nvSpPr>
        <p:spPr/>
        <p:txBody>
          <a:bodyPr/>
          <a:lstStyle/>
          <a:p>
            <a:r>
              <a:rPr lang="en-US"/>
              <a:t>The setting of Fahrenheit 451 is it takes place in the near future. But the setting takes place in a city. The setting also takes place at his home and neighborhood. The tone of Fahrenheit 451 is futuristic and gloomy. The story is filled with strange technology. </a:t>
            </a:r>
          </a:p>
        </p:txBody>
      </p:sp>
    </p:spTree>
    <p:extLst>
      <p:ext uri="{BB962C8B-B14F-4D97-AF65-F5344CB8AC3E}">
        <p14:creationId xmlns:p14="http://schemas.microsoft.com/office/powerpoint/2010/main" val="3660284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Main character, Influences, and point of view </a:t>
            </a:r>
          </a:p>
        </p:txBody>
      </p:sp>
      <p:sp>
        <p:nvSpPr>
          <p:cNvPr id="3" name="Content Placeholder 2"/>
          <p:cNvSpPr>
            <a:spLocks noGrp="1"/>
          </p:cNvSpPr>
          <p:nvPr>
            <p:ph idx="1"/>
          </p:nvPr>
        </p:nvSpPr>
        <p:spPr/>
        <p:txBody>
          <a:bodyPr vert="horz" lIns="91440" tIns="45720" rIns="91440" bIns="45720" rtlCol="0" anchor="t">
            <a:normAutofit/>
          </a:bodyPr>
          <a:lstStyle/>
          <a:p>
            <a:r>
              <a:rPr lang="en-US"/>
              <a:t>The main character in Fahrenheit 451 is Guy Montag. Guy Montag is a fireman who burns books in a futuristic American city. Guy is Intelligent, Rash, Not being the leader one might expect of a protagonist but rather a follower. He also believes he's a happy man. Guy's point of view is written in 3rd person. And it's just the knowledge and Guy's innermost thoughts and his experiences.  </a:t>
            </a:r>
          </a:p>
        </p:txBody>
      </p:sp>
    </p:spTree>
    <p:extLst>
      <p:ext uri="{BB962C8B-B14F-4D97-AF65-F5344CB8AC3E}">
        <p14:creationId xmlns:p14="http://schemas.microsoft.com/office/powerpoint/2010/main" val="2419297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Main conflict</a:t>
            </a:r>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US"/>
              <a:t>The main conflict of Fahrenheit 451 is that Guy wants to read books but the government doesn’t allow it. As his job he burns literature. Clarisse supports Guy and his decision. Its Man vs. Society which is presented  throughout Montag's struggle against his dystopian world. Montag loves his job as a Fireman and thinks that there is nothing wrong with burning books.    </a:t>
            </a:r>
          </a:p>
        </p:txBody>
      </p:sp>
    </p:spTree>
    <p:extLst>
      <p:ext uri="{BB962C8B-B14F-4D97-AF65-F5344CB8AC3E}">
        <p14:creationId xmlns:p14="http://schemas.microsoft.com/office/powerpoint/2010/main" val="3618200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Theme #1</a:t>
            </a:r>
          </a:p>
        </p:txBody>
      </p:sp>
      <p:sp>
        <p:nvSpPr>
          <p:cNvPr id="3" name="Content Placeholder 2"/>
          <p:cNvSpPr>
            <a:spLocks noGrp="1"/>
          </p:cNvSpPr>
          <p:nvPr>
            <p:ph idx="1"/>
          </p:nvPr>
        </p:nvSpPr>
        <p:spPr/>
        <p:txBody>
          <a:bodyPr/>
          <a:lstStyle/>
          <a:p>
            <a:r>
              <a:rPr lang="en-US" dirty="0"/>
              <a:t>The first Theme of Fahrenheit 451 is that sometimes you need the whole picture before you make an assumption</a:t>
            </a:r>
            <a:r>
              <a:rPr lang="en-US" dirty="0" smtClean="0"/>
              <a:t>. An example is Clarisse changes Guy Montag’s perspective about things like the burning of books.</a:t>
            </a:r>
            <a:endParaRPr lang="en-US" dirty="0"/>
          </a:p>
        </p:txBody>
      </p:sp>
    </p:spTree>
    <p:extLst>
      <p:ext uri="{BB962C8B-B14F-4D97-AF65-F5344CB8AC3E}">
        <p14:creationId xmlns:p14="http://schemas.microsoft.com/office/powerpoint/2010/main" val="3259716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Theme #2</a:t>
            </a:r>
          </a:p>
        </p:txBody>
      </p:sp>
      <p:sp>
        <p:nvSpPr>
          <p:cNvPr id="3" name="Content Placeholder 2"/>
          <p:cNvSpPr>
            <a:spLocks noGrp="1"/>
          </p:cNvSpPr>
          <p:nvPr>
            <p:ph idx="1"/>
          </p:nvPr>
        </p:nvSpPr>
        <p:spPr/>
        <p:txBody>
          <a:bodyPr/>
          <a:lstStyle/>
          <a:p>
            <a:r>
              <a:rPr lang="en-US" dirty="0"/>
              <a:t>Theme #2 is treat everybody the way you want to be treated</a:t>
            </a:r>
            <a:r>
              <a:rPr lang="en-US" dirty="0" smtClean="0"/>
              <a:t>. An example is that he didn’t know that you could love books that much and you want to treat your enemies they way you want to be treated.</a:t>
            </a:r>
            <a:endParaRPr lang="en-US" dirty="0"/>
          </a:p>
        </p:txBody>
      </p:sp>
    </p:spTree>
    <p:extLst>
      <p:ext uri="{BB962C8B-B14F-4D97-AF65-F5344CB8AC3E}">
        <p14:creationId xmlns:p14="http://schemas.microsoft.com/office/powerpoint/2010/main" val="1597729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Theme #3</a:t>
            </a:r>
          </a:p>
        </p:txBody>
      </p:sp>
      <p:sp>
        <p:nvSpPr>
          <p:cNvPr id="3" name="Content Placeholder 2"/>
          <p:cNvSpPr>
            <a:spLocks noGrp="1"/>
          </p:cNvSpPr>
          <p:nvPr>
            <p:ph idx="1"/>
          </p:nvPr>
        </p:nvSpPr>
        <p:spPr/>
        <p:txBody>
          <a:bodyPr vert="horz" lIns="91440" tIns="45720" rIns="91440" bIns="45720" rtlCol="0" anchor="t">
            <a:normAutofit/>
          </a:bodyPr>
          <a:lstStyle/>
          <a:p>
            <a:r>
              <a:rPr lang="en-US"/>
              <a:t>Theme #3 is Censorship it’s the practice of officially examining books, movies. And suppressing unacceptable parts</a:t>
            </a:r>
            <a:endParaRPr lang="en-US" err="1"/>
          </a:p>
        </p:txBody>
      </p:sp>
    </p:spTree>
    <p:extLst>
      <p:ext uri="{BB962C8B-B14F-4D97-AF65-F5344CB8AC3E}">
        <p14:creationId xmlns:p14="http://schemas.microsoft.com/office/powerpoint/2010/main" val="15469915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otalTime>9</TotalTime>
  <Words>596</Words>
  <Application>Microsoft Office PowerPoint</Application>
  <PresentationFormat>Widescreen</PresentationFormat>
  <Paragraphs>28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Ion</vt:lpstr>
      <vt:lpstr>Fahrenheit 451</vt:lpstr>
      <vt:lpstr>Summary</vt:lpstr>
      <vt:lpstr>PowerPoint Presentation</vt:lpstr>
      <vt:lpstr>Setting &amp; Tone </vt:lpstr>
      <vt:lpstr>Main character, Influences, and point of view </vt:lpstr>
      <vt:lpstr>Main conflict</vt:lpstr>
      <vt:lpstr>Theme #1</vt:lpstr>
      <vt:lpstr>Theme #2</vt:lpstr>
      <vt:lpstr>Theme #3</vt:lpstr>
      <vt:lpstr>Compare novel to another novel </vt:lpstr>
      <vt:lpstr>Most impactful signpost</vt:lpstr>
      <vt:lpstr>Conclusion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Fahrenheit 451</dc:title>
  <dc:creator>Szelis,Tami</dc:creator>
  <cp:lastModifiedBy>Szelis,Tami</cp:lastModifiedBy>
  <cp:revision>3</cp:revision>
  <dcterms:modified xsi:type="dcterms:W3CDTF">2017-10-24T12:09:42Z</dcterms:modified>
</cp:coreProperties>
</file>